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5"/>
  </p:notesMasterIdLst>
  <p:handoutMasterIdLst>
    <p:handoutMasterId r:id="rId26"/>
  </p:handoutMasterIdLst>
  <p:sldIdLst>
    <p:sldId id="258" r:id="rId8"/>
    <p:sldId id="339" r:id="rId9"/>
    <p:sldId id="259" r:id="rId10"/>
    <p:sldId id="816" r:id="rId11"/>
    <p:sldId id="822" r:id="rId12"/>
    <p:sldId id="823" r:id="rId13"/>
    <p:sldId id="826" r:id="rId14"/>
    <p:sldId id="827" r:id="rId15"/>
    <p:sldId id="814" r:id="rId16"/>
    <p:sldId id="809" r:id="rId17"/>
    <p:sldId id="831" r:id="rId18"/>
    <p:sldId id="830" r:id="rId19"/>
    <p:sldId id="832" r:id="rId20"/>
    <p:sldId id="828" r:id="rId21"/>
    <p:sldId id="829" r:id="rId22"/>
    <p:sldId id="511" r:id="rId23"/>
    <p:sldId id="418" r:id="rId24"/>
  </p:sldIdLst>
  <p:sldSz cx="9215438" cy="5184775"/>
  <p:notesSz cx="6805613" cy="9939338"/>
  <p:custDataLst>
    <p:tags r:id="rId27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22"/>
            <p14:sldId id="823"/>
            <p14:sldId id="826"/>
            <p14:sldId id="827"/>
            <p14:sldId id="814"/>
            <p14:sldId id="809"/>
            <p14:sldId id="831"/>
            <p14:sldId id="830"/>
            <p14:sldId id="832"/>
            <p14:sldId id="828"/>
            <p14:sldId id="829"/>
            <p14:sldId id="511"/>
            <p14:sldId id="418"/>
          </p14:sldIdLst>
        </p14:section>
        <p14:section name="REFERENCES" id="{88508D9C-F6AC-F84F-9A5F-4800ADA716F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28" y="68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324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00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‹#›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Relationship Id="rId5" Type="http://schemas.openxmlformats.org/officeDocument/2006/relationships/image" Target="../media/image9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0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APLC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</a:t>
            </a:r>
            <a:r>
              <a:rPr lang="en-US" b="1" dirty="0"/>
              <a:t>The dribbler”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 IT REAL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1A350-5B72-4687-A245-75A0ADEB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05" y="1677611"/>
            <a:ext cx="8461168" cy="1439862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Easier</a:t>
            </a:r>
            <a:r>
              <a:rPr lang="es-ES" sz="2400" dirty="0">
                <a:solidFill>
                  <a:schemeClr val="tx1"/>
                </a:solidFill>
              </a:rPr>
              <a:t> and </a:t>
            </a:r>
            <a:r>
              <a:rPr lang="es-ES" sz="2400" dirty="0" err="1">
                <a:solidFill>
                  <a:schemeClr val="tx1"/>
                </a:solidFill>
              </a:rPr>
              <a:t>cheap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sync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between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sensors</a:t>
            </a:r>
            <a:r>
              <a:rPr lang="es-ES" sz="2400" dirty="0">
                <a:solidFill>
                  <a:schemeClr val="tx1"/>
                </a:solidFill>
              </a:rPr>
              <a:t> and cameras</a:t>
            </a:r>
            <a:br>
              <a:rPr lang="es-ES" sz="2400" dirty="0">
                <a:solidFill>
                  <a:schemeClr val="tx1"/>
                </a:solidFill>
              </a:rPr>
            </a:b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Easier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to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develop</a:t>
            </a:r>
            <a:r>
              <a:rPr lang="es-ES" sz="2400" dirty="0">
                <a:solidFill>
                  <a:schemeClr val="tx1"/>
                </a:solidFill>
              </a:rPr>
              <a:t> scripts </a:t>
            </a:r>
            <a:r>
              <a:rPr lang="es-ES" sz="2400" dirty="0" err="1">
                <a:solidFill>
                  <a:schemeClr val="tx1"/>
                </a:solidFill>
              </a:rPr>
              <a:t>to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sync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sensors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65779-B7CC-4692-9454-BF0FBBFFAC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728" y="1032132"/>
            <a:ext cx="5758921" cy="287336"/>
          </a:xfrm>
        </p:spPr>
        <p:txBody>
          <a:bodyPr/>
          <a:lstStyle/>
          <a:p>
            <a:r>
              <a:rPr lang="es-ES" sz="3600" b="1" dirty="0">
                <a:solidFill>
                  <a:schemeClr val="tx1"/>
                </a:solidFill>
              </a:rPr>
              <a:t>HACK-JACK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86B5A-226C-424E-838E-844629F3B6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966F2-A5FE-4508-A104-8A9FE2D3048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93C4-4E60-428C-B167-97564B81A4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Amazon.com: StarTech.com Black Slim Mini Jack Headphone ...">
            <a:extLst>
              <a:ext uri="{FF2B5EF4-FFF2-40B4-BE49-F238E27FC236}">
                <a16:creationId xmlns:a16="http://schemas.microsoft.com/office/drawing/2014/main" id="{04D849C3-45F7-41B7-9732-535CBEF2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48" y="2942008"/>
            <a:ext cx="2159639" cy="215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nasonic Unveils Specs for Upcoming AU-EVA1 Compact ...">
            <a:extLst>
              <a:ext uri="{FF2B5EF4-FFF2-40B4-BE49-F238E27FC236}">
                <a16:creationId xmlns:a16="http://schemas.microsoft.com/office/drawing/2014/main" id="{DE8034A4-DA8D-493F-ADF0-D6ADD587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9" y="3124642"/>
            <a:ext cx="2325099" cy="17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didas predator sensor">
            <a:extLst>
              <a:ext uri="{FF2B5EF4-FFF2-40B4-BE49-F238E27FC236}">
                <a16:creationId xmlns:a16="http://schemas.microsoft.com/office/drawing/2014/main" id="{9B7CA982-3308-49E1-B324-C3BFB26B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87" y="3010395"/>
            <a:ext cx="1861116" cy="18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09336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2C3C-168F-42E1-981A-39C6DA61B2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74685-9FAA-4757-B830-9D920B3A1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6D583-110D-4FC9-AD5C-9FB37895A3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6BD9-5313-49D0-BB02-745E12A9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7" y="268287"/>
            <a:ext cx="5886450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8133C-04D4-4824-B55B-6112376C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61" y="3404658"/>
            <a:ext cx="2819400" cy="952500"/>
          </a:xfrm>
          <a:prstGeom prst="rect">
            <a:avLst/>
          </a:prstGeom>
        </p:spPr>
      </p:pic>
      <p:pic>
        <p:nvPicPr>
          <p:cNvPr id="12290" name="Picture 2" descr="https://www.imaging-resource.com/PRODS/canon-t6i/Z-CANON-T6I-PORTS2.JPG">
            <a:extLst>
              <a:ext uri="{FF2B5EF4-FFF2-40B4-BE49-F238E27FC236}">
                <a16:creationId xmlns:a16="http://schemas.microsoft.com/office/drawing/2014/main" id="{50717E76-71A6-40D8-B783-489AFE2A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18" y="722760"/>
            <a:ext cx="2675286" cy="22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9755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76FC-EAC9-438E-8028-16E297128C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C553C-2555-4BAE-90BE-6BA537309E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4774-3461-49AD-9E10-B3541C786C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C8AD1BE-800D-43AB-82AA-4F46B3CD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5" y="1764192"/>
            <a:ext cx="8461168" cy="1439862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Analyze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player</a:t>
            </a:r>
            <a:r>
              <a:rPr lang="es-ES" sz="2400" dirty="0">
                <a:solidFill>
                  <a:schemeClr val="tx1"/>
                </a:solidFill>
              </a:rPr>
              <a:t> and soccer </a:t>
            </a:r>
            <a:r>
              <a:rPr lang="es-ES" sz="2400" dirty="0" err="1">
                <a:solidFill>
                  <a:schemeClr val="tx1"/>
                </a:solidFill>
              </a:rPr>
              <a:t>ball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movement</a:t>
            </a:r>
            <a:br>
              <a:rPr lang="es-ES" sz="2400" dirty="0">
                <a:solidFill>
                  <a:schemeClr val="tx1"/>
                </a:solidFill>
              </a:rPr>
            </a:b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- </a:t>
            </a:r>
            <a:r>
              <a:rPr lang="es-ES" sz="2400" dirty="0" err="1">
                <a:solidFill>
                  <a:schemeClr val="tx1"/>
                </a:solidFill>
              </a:rPr>
              <a:t>Gathers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biometric</a:t>
            </a:r>
            <a:r>
              <a:rPr lang="es-ES" sz="2400" dirty="0">
                <a:solidFill>
                  <a:schemeClr val="tx1"/>
                </a:solidFill>
              </a:rPr>
              <a:t> data at </a:t>
            </a:r>
            <a:r>
              <a:rPr lang="es-ES" sz="2400" dirty="0" err="1">
                <a:solidFill>
                  <a:schemeClr val="tx1"/>
                </a:solidFill>
              </a:rPr>
              <a:t>the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begining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of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the</a:t>
            </a:r>
            <a:r>
              <a:rPr lang="es-ES" sz="2400" dirty="0">
                <a:solidFill>
                  <a:schemeClr val="tx1"/>
                </a:solidFill>
              </a:rPr>
              <a:t> training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16FA7A9-9143-4E48-AEDE-B39F5C532BBE}"/>
              </a:ext>
            </a:extLst>
          </p:cNvPr>
          <p:cNvSpPr txBox="1">
            <a:spLocks/>
          </p:cNvSpPr>
          <p:nvPr/>
        </p:nvSpPr>
        <p:spPr bwMode="gray">
          <a:xfrm>
            <a:off x="1728258" y="1118713"/>
            <a:ext cx="5758921" cy="287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None/>
              <a:defRPr sz="1200" b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3pPr>
            <a:lvl4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None/>
              <a:defRPr sz="1200" b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4pPr>
            <a:lvl5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tabLst>
                <a:tab pos="990230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ctr" defTabSz="921477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i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ctr" defTabSz="921477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i="0" kern="1200" cap="all" baseline="0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ctr" defTabSz="921477" rtl="0" eaLnBrk="1" latinLnBrk="0" hangingPunct="1">
              <a:lnSpc>
                <a:spcPct val="90000"/>
              </a:lnSpc>
              <a:spcBef>
                <a:spcPts val="605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ctr" defTabSz="921477" rtl="0" eaLnBrk="1" latinLnBrk="0" hangingPunct="1">
              <a:lnSpc>
                <a:spcPct val="90000"/>
              </a:lnSpc>
              <a:spcBef>
                <a:spcPts val="605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>
                <a:tab pos="990269" algn="l"/>
              </a:tabLst>
              <a:defRPr sz="1200" b="0" kern="1200" cap="all">
                <a:solidFill>
                  <a:schemeClr val="bg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s-ES" sz="3600" b="1" dirty="0" err="1">
                <a:solidFill>
                  <a:schemeClr val="tx1"/>
                </a:solidFill>
              </a:rPr>
              <a:t>The</a:t>
            </a:r>
            <a:r>
              <a:rPr lang="es-ES" sz="3600" b="1" dirty="0">
                <a:solidFill>
                  <a:schemeClr val="tx1"/>
                </a:solidFill>
              </a:rPr>
              <a:t> </a:t>
            </a:r>
            <a:r>
              <a:rPr lang="es-ES" sz="3600" b="1" dirty="0" err="1">
                <a:solidFill>
                  <a:schemeClr val="tx1"/>
                </a:solidFill>
              </a:rPr>
              <a:t>dribbler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12" name="AutoShape 2" descr="blob:https://web.whatsapp.com/084ffd5a-b15c-4e62-aefa-91515094260a">
            <a:extLst>
              <a:ext uri="{FF2B5EF4-FFF2-40B4-BE49-F238E27FC236}">
                <a16:creationId xmlns:a16="http://schemas.microsoft.com/office/drawing/2014/main" id="{C09E90BB-AD8D-4C25-8C0F-FC7176B32E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4525" y="24399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4" descr="blob:https://web.whatsapp.com/084ffd5a-b15c-4e62-aefa-91515094260a">
            <a:extLst>
              <a:ext uri="{FF2B5EF4-FFF2-40B4-BE49-F238E27FC236}">
                <a16:creationId xmlns:a16="http://schemas.microsoft.com/office/drawing/2014/main" id="{04DA3A79-DBAE-4960-B61A-9A2A8C15B0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6925" y="2592388"/>
            <a:ext cx="2191698" cy="21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296D48-385F-443D-8953-D90884AC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9" y="265048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478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1F777-7F20-44C2-B803-CF9207FA944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5C94-9FB2-4E22-9CD2-E19E584158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97301-97D3-4D68-86CD-364A686AD3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Jugada1">
            <a:hlinkClick r:id="" action="ppaction://media"/>
            <a:extLst>
              <a:ext uri="{FF2B5EF4-FFF2-40B4-BE49-F238E27FC236}">
                <a16:creationId xmlns:a16="http://schemas.microsoft.com/office/drawing/2014/main" id="{D6C89AEB-9F8C-47C7-9160-48B13C6E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52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01987-89C0-4680-86FD-3A747BE6045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1591-0EE8-4B4F-A431-AB3D68D41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D67B2-EBC0-4395-B57C-C3695DDA7E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video2">
            <a:hlinkClick r:id="" action="ppaction://media"/>
            <a:extLst>
              <a:ext uri="{FF2B5EF4-FFF2-40B4-BE49-F238E27FC236}">
                <a16:creationId xmlns:a16="http://schemas.microsoft.com/office/drawing/2014/main" id="{8C221C43-06AC-47FD-9F83-322F742C4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719" y="3063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2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Jorge serrano </a:t>
            </a:r>
            <a:r>
              <a:rPr lang="en-GB" dirty="0" err="1"/>
              <a:t>ibáñez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Tomás </a:t>
            </a:r>
            <a:r>
              <a:rPr lang="en-GB" dirty="0" err="1"/>
              <a:t>Pelayo</a:t>
            </a:r>
            <a:r>
              <a:rPr lang="en-GB" dirty="0"/>
              <a:t> </a:t>
            </a:r>
            <a:r>
              <a:rPr lang="en-GB" dirty="0" err="1"/>
              <a:t>benedet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Jorge </a:t>
            </a:r>
            <a:r>
              <a:rPr lang="en-GB" dirty="0" err="1"/>
              <a:t>romanos</a:t>
            </a:r>
            <a:r>
              <a:rPr lang="en-GB" dirty="0"/>
              <a:t> </a:t>
            </a:r>
            <a:r>
              <a:rPr lang="en-GB" dirty="0" err="1"/>
              <a:t>pajares</a:t>
            </a:r>
            <a:endParaRPr lang="en-GB" dirty="0"/>
          </a:p>
          <a:p>
            <a:r>
              <a:rPr lang="en-GB" dirty="0"/>
              <a:t>1º </a:t>
            </a:r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326460-45DE-474B-B5C2-7FC5AD8BF4B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9093" r="909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87AC4F-277A-47C8-881A-F15F0DCF050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5602" b="15602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FDF6731-641B-43C2-8FFE-58E2A6BE4AF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3531" b="13531"/>
          <a:stretch>
            <a:fillRect/>
          </a:stretch>
        </p:blipFill>
        <p:spPr>
          <a:xfrm>
            <a:off x="5471055" y="863600"/>
            <a:ext cx="2592313" cy="3168000"/>
          </a:xfr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THE STORY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FOCUS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VALUE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A87F58B-A76F-4220-9AE1-E4FFB5744AC9}"/>
              </a:ext>
            </a:extLst>
          </p:cNvPr>
          <p:cNvSpPr txBox="1">
            <a:spLocks/>
          </p:cNvSpPr>
          <p:nvPr/>
        </p:nvSpPr>
        <p:spPr bwMode="gray">
          <a:xfrm>
            <a:off x="574674" y="1157499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marL="345597" indent="-345597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Introduction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setting</a:t>
            </a:r>
          </a:p>
          <a:p>
            <a:pPr defTabSz="914400"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13314" name="Picture 2" descr="adidas predator sensor">
            <a:extLst>
              <a:ext uri="{FF2B5EF4-FFF2-40B4-BE49-F238E27FC236}">
                <a16:creationId xmlns:a16="http://schemas.microsoft.com/office/drawing/2014/main" id="{EA0C2595-CF58-493B-807B-E16C0AF3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4" y="2116950"/>
            <a:ext cx="1829132" cy="18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nline Video Tagging | Product">
            <a:extLst>
              <a:ext uri="{FF2B5EF4-FFF2-40B4-BE49-F238E27FC236}">
                <a16:creationId xmlns:a16="http://schemas.microsoft.com/office/drawing/2014/main" id="{97AD5231-4D53-42C9-A983-60927A90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86" y="2182539"/>
            <a:ext cx="3175665" cy="187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ÙØ®Ø·Ø· Ø§ÙØ®ÙÙØ¯ Ø¨Ø§ÙØ®Ø§ÙØ¯ÙØ©">
            <a:extLst>
              <a:ext uri="{FF2B5EF4-FFF2-40B4-BE49-F238E27FC236}">
                <a16:creationId xmlns:a16="http://schemas.microsoft.com/office/drawing/2014/main" id="{9DD03F06-B211-4AF0-9B6C-1DEB1686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98" y="2147282"/>
            <a:ext cx="1909799" cy="19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2.    Rising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happening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7FA81-D0D7-48E8-B704-62EB3719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0" y="1975644"/>
            <a:ext cx="1533525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B0668-D4E4-458D-8034-BF9B6105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79" y="2013744"/>
            <a:ext cx="1238250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487E8-3578-40F7-B2BE-D74F1860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87" y="1956594"/>
            <a:ext cx="1381125" cy="18288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58FE427D-95AF-42BC-AD83-A3FCB6310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5738" y="1815428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BA039E18-B21A-4045-9195-E710018B9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5662" y="1677987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EA6C1B07-FA6E-4049-A281-2ADC55AA4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700" y="1677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01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3.    Turning point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Where does it become actionable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14338" name="Picture 2" descr="https://www.hostingtalk.it/wp-content/uploads/2016/12/AWS-Rekognition.png">
            <a:extLst>
              <a:ext uri="{FF2B5EF4-FFF2-40B4-BE49-F238E27FC236}">
                <a16:creationId xmlns:a16="http://schemas.microsoft.com/office/drawing/2014/main" id="{2CABF0EF-E09C-4582-90DF-D910DC33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3" y="1915914"/>
            <a:ext cx="4442619" cy="23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rtificial neural networks are changing the world. What ...">
            <a:extLst>
              <a:ext uri="{FF2B5EF4-FFF2-40B4-BE49-F238E27FC236}">
                <a16:creationId xmlns:a16="http://schemas.microsoft.com/office/drawing/2014/main" id="{08DCA0C9-2ADA-4112-85D3-05501480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51" y="1915913"/>
            <a:ext cx="3007137" cy="23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823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4.    Falling Action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What is the outcome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r>
              <a:rPr lang="en-US" dirty="0"/>
              <a:t>	</a:t>
            </a:r>
            <a:r>
              <a:rPr lang="en-US" sz="1600" b="1" dirty="0"/>
              <a:t>- Player detection</a:t>
            </a:r>
          </a:p>
          <a:p>
            <a:pPr defTabSz="914400"/>
            <a:r>
              <a:rPr lang="en-US" sz="1600" b="1" dirty="0"/>
              <a:t>	- Object and player tracking</a:t>
            </a:r>
            <a:endParaRPr lang="en-US" sz="1600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36B2E-B2B3-4522-9112-4D67E013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15" y="1004382"/>
            <a:ext cx="1836510" cy="31760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531BA2-0039-4C5C-ABB6-F88996ABA711}"/>
              </a:ext>
            </a:extLst>
          </p:cNvPr>
          <p:cNvSpPr/>
          <p:nvPr/>
        </p:nvSpPr>
        <p:spPr bwMode="gray">
          <a:xfrm>
            <a:off x="5664531" y="3628189"/>
            <a:ext cx="148442" cy="154657"/>
          </a:xfrm>
          <a:prstGeom prst="ellipse">
            <a:avLst/>
          </a:prstGeom>
          <a:solidFill>
            <a:srgbClr val="FF0000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7382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 - MAKE IT RELATABLE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42C063-5ED0-4487-8AB9-B9BF1C840B3D}"/>
              </a:ext>
            </a:extLst>
          </p:cNvPr>
          <p:cNvSpPr txBox="1">
            <a:spLocks/>
          </p:cNvSpPr>
          <p:nvPr/>
        </p:nvSpPr>
        <p:spPr bwMode="gray">
          <a:xfrm>
            <a:off x="574674" y="1152922"/>
            <a:ext cx="7488238" cy="3455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5.    Resolution </a:t>
            </a:r>
            <a:r>
              <a:rPr lang="mr-IN" sz="1600" b="1" dirty="0">
                <a:latin typeface="AdihausDIN" charset="0"/>
                <a:ea typeface="AdihausDIN" charset="0"/>
                <a:cs typeface="AdihausDIN" charset="0"/>
              </a:rPr>
              <a:t>–</a:t>
            </a:r>
            <a:r>
              <a:rPr lang="en-US" sz="1600" b="1" dirty="0">
                <a:latin typeface="AdihausDIN" charset="0"/>
                <a:ea typeface="AdihausDIN" charset="0"/>
                <a:cs typeface="AdihausDIN" charset="0"/>
              </a:rPr>
              <a:t> How it will end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pPr defTabSz="914400"/>
            <a:r>
              <a:rPr lang="en-US" dirty="0"/>
              <a:t>	A final program in which all data is connected and intelligence is capable of classification and </a:t>
            </a:r>
          </a:p>
          <a:p>
            <a:pPr defTabSz="914400"/>
            <a:r>
              <a:rPr lang="en-US" dirty="0"/>
              <a:t>	organization of different football moves. This allows us to </a:t>
            </a:r>
            <a:r>
              <a:rPr lang="en-US" b="1" dirty="0"/>
              <a:t>STOP MANUAL ANALYTICS.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38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1746</TotalTime>
  <Words>214</Words>
  <Application>Microsoft Office PowerPoint</Application>
  <PresentationFormat>Custom</PresentationFormat>
  <Paragraphs>84</Paragraphs>
  <Slides>17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40" baseType="lpstr">
      <vt:lpstr>AdihausDIN</vt:lpstr>
      <vt:lpstr>AdihausDIN Cn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APLC</vt:lpstr>
      <vt:lpstr>Team members</vt:lpstr>
      <vt:lpstr>AGENDA</vt:lpstr>
      <vt:lpstr>THE STORY - MAKE IT RELATABLE</vt:lpstr>
      <vt:lpstr>THE STORY - MAKE IT RELATABLE</vt:lpstr>
      <vt:lpstr>THE STORY - MAKE IT RELATABLE</vt:lpstr>
      <vt:lpstr>THE STORY - MAKE IT RELATABLE</vt:lpstr>
      <vt:lpstr>THE STORY - MAKE IT RELATABLE</vt:lpstr>
      <vt:lpstr>THE STORY</vt:lpstr>
      <vt:lpstr>MAKE IT REAL</vt:lpstr>
      <vt:lpstr>- Easier and cheap sync between sensors and cameras  - Easier to develop scripts to sync sensors</vt:lpstr>
      <vt:lpstr>PowerPoint Presentation</vt:lpstr>
      <vt:lpstr>- Analyze player and soccer ball movement  - Gathers biometric data at the begining of the training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Jorge Romanos</cp:lastModifiedBy>
  <cp:revision>149</cp:revision>
  <cp:lastPrinted>2015-05-04T06:43:15Z</cp:lastPrinted>
  <dcterms:created xsi:type="dcterms:W3CDTF">2019-03-09T19:27:14Z</dcterms:created>
  <dcterms:modified xsi:type="dcterms:W3CDTF">2019-03-24T08:42:44Z</dcterms:modified>
  <dc:language>English-UK</dc:language>
</cp:coreProperties>
</file>